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7" r:id="rId5"/>
    <p:sldId id="277" r:id="rId6"/>
    <p:sldId id="284" r:id="rId7"/>
    <p:sldId id="261" r:id="rId8"/>
    <p:sldId id="264" r:id="rId9"/>
    <p:sldId id="275" r:id="rId10"/>
    <p:sldId id="262" r:id="rId11"/>
    <p:sldId id="265" r:id="rId12"/>
    <p:sldId id="268" r:id="rId13"/>
    <p:sldId id="283" r:id="rId14"/>
    <p:sldId id="273" r:id="rId15"/>
    <p:sldId id="270" r:id="rId16"/>
    <p:sldId id="269" r:id="rId17"/>
    <p:sldId id="271" r:id="rId18"/>
    <p:sldId id="282" r:id="rId19"/>
    <p:sldId id="278" r:id="rId20"/>
    <p:sldId id="279" r:id="rId21"/>
    <p:sldId id="280" r:id="rId22"/>
    <p:sldId id="281" r:id="rId23"/>
    <p:sldId id="27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5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>
        <p:scale>
          <a:sx n="70" d="100"/>
          <a:sy n="70" d="100"/>
        </p:scale>
        <p:origin x="-509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0DF8-E8F8-4739-9164-3942298BE986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7BF0-A2B4-4B12-9F3B-F6DCFE6DA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E450-6BFE-4232-8949-54494105143F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CF03-5DA3-4C66-B4DC-09262C833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337C-186D-4672-B755-3E4654CF616F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BF30-A09C-44DE-B919-5DAFDC5C5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BDEE-0540-4323-A850-56381046B7CB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E424-3C30-4C99-AF15-9E9A3A70C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0DFFF-D879-4F64-94C1-748F0BBF29B7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06A6-2E8C-4A44-9C53-5B63FE154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C39A-A952-4140-A4E0-EBFD0E16D853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B8A6-F312-44B9-92EB-060EE4DA5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844B-18E8-485C-A33A-96D79B0F46A3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4E8E-353D-4F5F-BAA0-D9E1D6390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C30E-4E4D-411B-88C6-5C397CFF12EE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9A91-A20C-4632-B433-AAE9E52E4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297F-0E4A-4C0F-BCAA-88DFB1FA330A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216C-D9F8-41CD-AEB3-DAEAF4A13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2177B-EF88-4173-95C9-2796796F256F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F522-101C-4D3B-9512-3C4246E98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4D00-A39F-45AF-8702-3B2DDE3D0F6C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8B3F-A371-410C-9A33-522521570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34148F-8019-4476-AD0E-17EE3DA59AE1}" type="datetimeFigureOut">
              <a:rPr lang="ru-RU"/>
              <a:pPr>
                <a:defRPr/>
              </a:pPr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EF9F66-15D4-4A49-8068-BF416B1E3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co.sccrus-it.ru/upload/pdp01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pPr eaLnBrk="1" hangingPunct="1"/>
            <a:r>
              <a:rPr lang="ru-RU" sz="3200" smtClean="0"/>
              <a:t>Некоммерческое партнерство </a:t>
            </a:r>
            <a:br>
              <a:rPr lang="ru-RU" sz="3200" smtClean="0"/>
            </a:br>
            <a:r>
              <a:rPr lang="ru-RU" sz="3200" smtClean="0"/>
              <a:t>содействия образованию</a:t>
            </a:r>
            <a:r>
              <a:rPr lang="ru-RU" sz="3200" b="1" smtClean="0"/>
              <a:t> </a:t>
            </a:r>
            <a:br>
              <a:rPr lang="ru-RU" sz="3200" b="1" smtClean="0"/>
            </a:br>
            <a:r>
              <a:rPr lang="ru-RU" sz="2800" b="1" smtClean="0"/>
              <a:t>«Объединение образовательных производств»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1989138"/>
            <a:ext cx="6400800" cy="1008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Публичный годовой отчет о деятельности за 2016 год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3315" name="Picture 4" descr="http://web48.ru/uploads/iboard/15id754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997200"/>
            <a:ext cx="36734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 flipV="1">
            <a:off x="8604250" y="2133600"/>
            <a:ext cx="71438" cy="410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10</a:t>
            </a:r>
          </a:p>
        </p:txBody>
      </p:sp>
      <p:sp>
        <p:nvSpPr>
          <p:cNvPr id="8" name="Семиугольник 7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42988" y="657225"/>
            <a:ext cx="6481762" cy="5035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 2014 году НП СО ООП заключило договор о содействии с Межрегиональной общественной организацией «Макарен</a:t>
            </a:r>
            <a:r>
              <a:rPr lang="ru-RU" b="1">
                <a:ea typeface="Calibri" pitchFamily="34" charset="0"/>
                <a:cs typeface="Times New Roman" pitchFamily="18" charset="0"/>
              </a:rPr>
              <a:t>­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ковское содружество», известной под брендом «Российская Макаренковская ассоциация». С момента заключения договора, НП СО ООП является постоянным партнером РМА, практически, во всех проводимых мероприятиях. Научно-теоретические и практические проекты обеих организаций нацелены на популяризацию и продвижение идей великого педагога А.С. Макаренко не только в том виде, в каком они изначально были поданы автором, но и с адаптацией их к современным условиям, в которых предстоит развиваться подрастающим поколениям. Созвучность в подходах к вопросам воспитания и образования делает взаимодействие обеих организаций не просто логичным и эффективным, но поднимает на более высокий качественный уровень. В 2016 году  сотрудничество успешно развивалось и НП СО ООП, в качестве партнера РМА, принимало участие в различных мероприятиях, в т.ч. федерального уровня.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11</a:t>
            </a:r>
          </a:p>
        </p:txBody>
      </p:sp>
      <p:pic>
        <p:nvPicPr>
          <p:cNvPr id="23555" name="Picture 2" descr="C:\Users\Slava\AppData\Local\Temp\Rar$DIa0.842\Участники 1 Макар.слёта 30.03.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4675"/>
            <a:ext cx="65166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684213" y="269875"/>
            <a:ext cx="709136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ea typeface="Adobe Gothic Std B"/>
                <a:cs typeface="Times New Roman" pitchFamily="18" charset="0"/>
              </a:rPr>
              <a:t>Совместное мероприятие </a:t>
            </a:r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Комитета по образованию Государственной Думы РФ,</a:t>
            </a:r>
            <a:r>
              <a:rPr lang="ru-RU" sz="1400" b="1">
                <a:latin typeface="Calibri" pitchFamily="34" charset="0"/>
                <a:ea typeface="Adobe Gothic Std B"/>
                <a:cs typeface="Times New Roman" pitchFamily="18" charset="0"/>
              </a:rPr>
              <a:t> Российской Макаренковской ассоциации, НП СО ООП, компании </a:t>
            </a:r>
            <a:r>
              <a:rPr 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Faberlic</a:t>
            </a:r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- Первый Московский Макаренковский проективный сбор в Российском экономическом университете им. Г.В. Плеханова 30 марта 2016 года. На снимке (первый план): </a:t>
            </a: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Д.В. Григорьев, сегодня</a:t>
            </a:r>
            <a:r>
              <a:rPr lang="ru-RU" sz="1400" b="1">
                <a:latin typeface="Calibri" pitchFamily="34" charset="0"/>
                <a:cs typeface="Times New Roman" pitchFamily="18" charset="0"/>
              </a:rPr>
              <a:t> - </a:t>
            </a:r>
            <a:r>
              <a:rPr lang="ru-RU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один из ведущих российских ученых в области педагогики, давний друг НП СО ООП, за ним - А.М. Кушнир – главный редактор журнала «Народное образование»,  далее, В.Н. Сигунов – директор НП СО ООП</a:t>
            </a:r>
            <a:endParaRPr lang="ru-RU" sz="1400" b="1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Users\Slava\AppData\Local\Temp\Rar$DIa0.337\300316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84313"/>
            <a:ext cx="6408738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331913" y="201613"/>
            <a:ext cx="64087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Т.Ф. Кораблева – Президент Российской Макаренковской ассоциации, Председатель МОО «Макаренковское содружество» - партнера НП СО ООП выступает на Первом Московском Макаренковском проективном сборе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8604250" y="2133600"/>
            <a:ext cx="71438" cy="410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971550" y="1360488"/>
            <a:ext cx="6553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Первый Московский Макаренковский проективный сбор послужил стартом масштабного проекта, который направлен на формирование общественно-педагогических групп, консолидированных под эгидой социально значимой, социально ориентированной проектной деятельности. </a:t>
            </a:r>
          </a:p>
          <a:p>
            <a:pPr algn="just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Такие группы объединят лидеров образовательных организаций, активно применяющих в педагогической практике наследие А. С. Макаренко и его последователей. Проект уже охватывает более 50 школ в Москве и Московской области.</a:t>
            </a:r>
            <a:endParaRPr lang="ru-RU" b="1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Вторым этапом, развивающим заложенные в это начинание идеи, станет МАСШТАБИРОВАНИЕ опыта подобной проектной деятельности по всей территории страны и создание современной модели «Школы Макаренко».</a:t>
            </a:r>
            <a:endParaRPr lang="ru-RU" b="1">
              <a:cs typeface="Arial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76250"/>
            <a:ext cx="42481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C:\Users\Slava\AppData\Local\Temp\Rar$DIa0.688\100_1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276475"/>
            <a:ext cx="55975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0" y="188913"/>
            <a:ext cx="77041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Рабочий момент Всероссийского «круглого стола» по теме: 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>
                <a:solidFill>
                  <a:srgbClr val="500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ОТЕЧЕСТВЕННЫЕ ПОДХОДЫ В ОБЕСПЕЧЕНИИ СОЦИАЛЬНОЙ БЕЗОПАСНОСТИ НЕСОВЕРШЕННОЛЕТНИХ. ПЕДАГОГИЧЕСКОЕ НАСЛЕДИЕ КАЛАБАЛИНЫХ, КАК РЕСУРС ФОРМИРОВАНИЯ СОЦИАЛЬНОГО ЗДОРОВЬЯ ПОДРАСТАЮЩЕГО ПОКОЛЕНИЯ</a:t>
            </a:r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 4 октября 2016 г. Организаторы: Комиссия по безопасности </a:t>
            </a:r>
            <a:r>
              <a:rPr lang="ru-RU" sz="1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Общественной палаты Российской Федерации; </a:t>
            </a:r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Департамент государственной политики в сфере защиты прав детей  Министерства образования и науки Российской Федерации; Федеральное государственное бюджетное научное учреждение «Центр защиты прав и интересов детей»; Российский государственный социальный университет. Партнер НП СО ООП, РМА приглашена к участию в мероприятии</a:t>
            </a:r>
            <a:endParaRPr lang="ru-RU" sz="1400" b="1">
              <a:ea typeface="Calibri" pitchFamily="34" charset="0"/>
              <a:cs typeface="Arial" charset="0"/>
            </a:endParaRP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Slava\AppData\Local\Temp\Rar$DIa0.669\100_1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205038"/>
            <a:ext cx="56530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емиугольник 2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5288" y="544513"/>
            <a:ext cx="7416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Т.Ф. Кораблева – президент РМА (партнера НП СО ООП) и М.В. Богуславский – вице-президент РМА, член-корр. РАО. В кулуарах Всероссийского «круглого стола» по теме: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500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ОТЕЧЕСТВЕННЫЕ ПОДХОДЫ В ОБЕСПЕЧЕНИИ СОЦИАЛЬНОЙ БЕЗОПАСНОСТИ НЕСОВЕРШЕННОЛЕТНИХ. ПЕДАГОГИЧЕСКОЕ НАСЛЕДИЕ КАЛАБАЛИНЫХ, КАК РЕСУРС ФОРМИРОВАНИЯ СОЦИАЛЬНОГО ЗДОРОВЬЯ ПОДРАСТАЮЩЕГО ПОКОЛЕНИЯ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4 октября 2016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Slava\AppData\Local\Temp\Rar$DIa0.108\100_1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196975"/>
            <a:ext cx="42338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емиугольник 2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27088" y="379413"/>
            <a:ext cx="6769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 2016 году РМА и НП СО ООП внесли свой вклад в подготовку к изданию книги С.А. Калабалина «</a:t>
            </a:r>
            <a:r>
              <a:rPr lang="ru-RU" sz="1600" b="1">
                <a:solidFill>
                  <a:srgbClr val="500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Педагогические размышления</a:t>
            </a:r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Составитель – Л.В. Мардахаев, член Правления РМА</a:t>
            </a:r>
            <a:endParaRPr lang="ru-RU" sz="1600" b="1">
              <a:ea typeface="Calibri" pitchFamily="34" charset="0"/>
              <a:cs typeface="Arial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8604250" y="2133600"/>
            <a:ext cx="71438" cy="410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331913" y="1250950"/>
            <a:ext cx="52197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 2016 году НП СО «</a:t>
            </a:r>
            <a:r>
              <a:rPr lang="ru-RU" b="1">
                <a:solidFill>
                  <a:srgbClr val="500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Объединение образовательных производств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», в лице своего директора, было представлено в нескольких проектах Всероссийского уровня. Мы считаем, что наша работа в этих проектах оказалась значимой и была выполнена профессионально. Без общих усилий всей команды единомышлен</a:t>
            </a:r>
            <a:r>
              <a:rPr lang="ru-RU" b="1">
                <a:ea typeface="Calibri" pitchFamily="34" charset="0"/>
                <a:cs typeface="Times New Roman" pitchFamily="18" charset="0"/>
              </a:rPr>
              <a:t>­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ников такого результата добиться было бы невозможно. Безусловно, все это поднимает не только самооценку членов команды, уровень доверия партнеров, но и ставит организацию на новую ступень в поиске путей развития и в оценке масштабов задач, которые мы способны решать сегодня.</a:t>
            </a:r>
          </a:p>
        </p:txBody>
      </p:sp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stankin.ru/upload/medialibrary/fe9/fe995968bdc093f0b609240620b53d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349500"/>
            <a:ext cx="6000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1476375" y="404813"/>
            <a:ext cx="59039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В ноябре 2016 года директор НП СО ООП </a:t>
            </a:r>
          </a:p>
          <a:p>
            <a:pPr algn="ctr"/>
            <a:r>
              <a:rPr lang="ru-RU" b="1">
                <a:solidFill>
                  <a:srgbClr val="500050"/>
                </a:solidFill>
                <a:latin typeface="Calibri" pitchFamily="34" charset="0"/>
                <a:ea typeface="Adobe Gothic Std B"/>
                <a:cs typeface="Times New Roman" pitchFamily="18" charset="0"/>
              </a:rPr>
              <a:t>В.Н. Сигунов</a:t>
            </a:r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 принял участие </a:t>
            </a:r>
          </a:p>
          <a:p>
            <a:pPr algn="ctr"/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в подготовке и проведении </a:t>
            </a:r>
          </a:p>
          <a:p>
            <a:pPr algn="ctr"/>
            <a:r>
              <a:rPr lang="en-US" b="1">
                <a:latin typeface="Calibri" pitchFamily="34" charset="0"/>
                <a:ea typeface="Adobe Gothic Std B"/>
                <a:cs typeface="Times New Roman" pitchFamily="18" charset="0"/>
              </a:rPr>
              <a:t>III</a:t>
            </a:r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 Всероссийского съезда работников  дополнительного образования (руководство работой секции «</a:t>
            </a:r>
            <a:r>
              <a:rPr lang="ru-RU" b="1">
                <a:solidFill>
                  <a:srgbClr val="500050"/>
                </a:solidFill>
                <a:latin typeface="Calibri" pitchFamily="34" charset="0"/>
                <a:ea typeface="Adobe Gothic Std B"/>
                <a:cs typeface="Times New Roman" pitchFamily="18" charset="0"/>
              </a:rPr>
              <a:t>Трудовое воспитание</a:t>
            </a:r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»). </a:t>
            </a:r>
          </a:p>
          <a:p>
            <a:pPr algn="ctr"/>
            <a:r>
              <a:rPr lang="ru-RU">
                <a:latin typeface="Calibri" pitchFamily="34" charset="0"/>
                <a:ea typeface="Adobe Gothic Std B"/>
                <a:cs typeface="Times New Roman" pitchFamily="18" charset="0"/>
              </a:rPr>
              <a:t>Съезд проходил в Москве на площадке РУДН.</a:t>
            </a:r>
            <a:endParaRPr lang="ru-RU">
              <a:ea typeface="Adobe Gothic Std B"/>
              <a:cs typeface="Times New Roman" pitchFamily="18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8604250" y="2133600"/>
            <a:ext cx="71438" cy="410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331913" y="836613"/>
            <a:ext cx="58324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Содержание:</a:t>
            </a:r>
          </a:p>
          <a:p>
            <a:pPr algn="just"/>
            <a:endParaRPr lang="ru-RU" sz="2000" b="1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Вступительное слово………………………………………….3</a:t>
            </a:r>
          </a:p>
          <a:p>
            <a:pPr algn="just" eaLnBrk="0" hangingPunct="0"/>
            <a:endParaRPr lang="ru-RU" sz="2000" b="1">
              <a:cs typeface="Arial" charset="0"/>
            </a:endParaRPr>
          </a:p>
          <a:p>
            <a:pPr algn="just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Структура организации………………………………………4</a:t>
            </a:r>
          </a:p>
          <a:p>
            <a:pPr algn="just" eaLnBrk="0" hangingPunct="0"/>
            <a:endParaRPr lang="ru-RU" sz="2000" b="1">
              <a:cs typeface="Arial" charset="0"/>
            </a:endParaRPr>
          </a:p>
          <a:p>
            <a:pPr algn="just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Мотокросс к Дню Победы………………………………….7</a:t>
            </a:r>
          </a:p>
          <a:p>
            <a:pPr algn="just" eaLnBrk="0" hangingPunct="0"/>
            <a:endParaRPr lang="ru-RU" sz="2000" b="1">
              <a:cs typeface="Arial" charset="0"/>
            </a:endParaRPr>
          </a:p>
          <a:p>
            <a:pPr algn="just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Наши партнеры и совместная деятельность……10</a:t>
            </a:r>
          </a:p>
          <a:p>
            <a:pPr algn="just" eaLnBrk="0" hangingPunct="0"/>
            <a:endParaRPr lang="ru-RU" sz="2000" b="1">
              <a:cs typeface="Arial" charset="0"/>
            </a:endParaRPr>
          </a:p>
          <a:p>
            <a:pPr algn="just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Участие в проектах Всероссийского уровня…….18</a:t>
            </a:r>
            <a:endParaRPr lang="ru-RU" sz="2000" b="1">
              <a:latin typeface="Calibri" pitchFamily="34" charset="0"/>
              <a:cs typeface="Arial" charset="0"/>
            </a:endParaRP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8243888" y="8366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industryart.ru/wp-content/uploads/2016/11/sezd-rabotnikov-sfery-dopolnitelnogo-obrazovanij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44675"/>
            <a:ext cx="7186612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763713" y="625475"/>
            <a:ext cx="5003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Пленарное заседание </a:t>
            </a:r>
            <a:r>
              <a:rPr lang="en-US" b="1">
                <a:latin typeface="Calibri" pitchFamily="34" charset="0"/>
                <a:ea typeface="Adobe Gothic Std B"/>
                <a:cs typeface="Times New Roman" pitchFamily="18" charset="0"/>
              </a:rPr>
              <a:t>III</a:t>
            </a:r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 Всероссийского съезда работников  дополнительного образования. Актовый зал РУДН.</a:t>
            </a:r>
            <a:endParaRPr lang="ru-RU" b="1">
              <a:ea typeface="Adobe Gothic Std B"/>
              <a:cs typeface="Arial" charset="0"/>
            </a:endParaRP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magarif-uku.ru/wp-content/uploads/2016/11/41d60bd0a9b3019f279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84313"/>
            <a:ext cx="590391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емиугольник 2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258888" y="315913"/>
            <a:ext cx="5905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Выступление Министра образования и науки РФ </a:t>
            </a:r>
          </a:p>
          <a:p>
            <a:pPr algn="ctr"/>
            <a:r>
              <a:rPr lang="ru-RU" b="1">
                <a:solidFill>
                  <a:srgbClr val="500050"/>
                </a:solidFill>
                <a:latin typeface="Calibri" pitchFamily="34" charset="0"/>
                <a:ea typeface="Adobe Gothic Std B"/>
                <a:cs typeface="Times New Roman" pitchFamily="18" charset="0"/>
              </a:rPr>
              <a:t>О.Ю. Васильевой</a:t>
            </a:r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 на </a:t>
            </a:r>
            <a:r>
              <a:rPr lang="en-US" b="1">
                <a:latin typeface="Calibri" pitchFamily="34" charset="0"/>
                <a:ea typeface="Adobe Gothic Std B"/>
                <a:cs typeface="Times New Roman" pitchFamily="18" charset="0"/>
              </a:rPr>
              <a:t>III</a:t>
            </a:r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 Всероссийском съезде работников  дополнительного образования.</a:t>
            </a:r>
            <a:endParaRPr lang="ru-RU" b="1">
              <a:ea typeface="Adobe Gothic Std B"/>
              <a:cs typeface="Arial" charset="0"/>
            </a:endParaRPr>
          </a:p>
        </p:txBody>
      </p:sp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8604250" y="2133600"/>
            <a:ext cx="71438" cy="410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971550" y="1582738"/>
            <a:ext cx="67691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 2016 году директором НП СО ООП </a:t>
            </a:r>
            <a:r>
              <a:rPr lang="ru-RU" b="1">
                <a:solidFill>
                  <a:srgbClr val="500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В.Н. Сигуновым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, по договору с ФГБОУ ДО «Федеральный детский эколого-биологический центр» (договор № 150916/1 от 15 сентября 2016 года), был разработан проект  </a:t>
            </a:r>
            <a:r>
              <a:rPr lang="ru-RU" b="1">
                <a:solidFill>
                  <a:srgbClr val="500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ОСНОВНЫХ НАПРАВЛЕНИЙ РАЗВИТИЯ ТРУДОВЫХ ОБЪЕДИНЕНИЙ ОБУЧАЮЩИХСЯ в РОССИЙСКОЙ ФЕДЕРАЦИИ на 2016-2020 годы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Текст документа доступен по ссылке</a:t>
            </a:r>
          </a:p>
          <a:p>
            <a:pPr algn="ctr"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http://eco.sccrus-it.ru/upload/pdp01.pdf</a:t>
            </a:r>
            <a:endParaRPr lang="ru-RU">
              <a:latin typeface="Calibri" pitchFamily="34" charset="0"/>
              <a:cs typeface="Arial" charset="0"/>
            </a:endParaRPr>
          </a:p>
          <a:p>
            <a:pPr algn="just" eaLnBrk="0" hangingPunct="0"/>
            <a:r>
              <a:rPr lang="ru-RU" b="1">
                <a:latin typeface="Calibri" pitchFamily="34" charset="0"/>
              </a:rPr>
              <a:t>на сайте ФГБОУ ДО ФДЭБЦ</a:t>
            </a:r>
            <a:endParaRPr lang="ru-RU" b="1">
              <a:latin typeface="Calibri" pitchFamily="34" charset="0"/>
              <a:cs typeface="Arial" charset="0"/>
            </a:endParaRPr>
          </a:p>
        </p:txBody>
      </p:sp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1116013" y="866775"/>
            <a:ext cx="61198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Финансирование  проектов, которые мы реали</a:t>
            </a:r>
            <a:r>
              <a:rPr lang="ru-RU" b="1"/>
              <a:t>­</a:t>
            </a:r>
            <a:r>
              <a:rPr lang="ru-RU"/>
              <a:t> </a:t>
            </a:r>
            <a:r>
              <a:rPr lang="ru-RU" b="1">
                <a:latin typeface="Calibri" pitchFamily="34" charset="0"/>
                <a:ea typeface="Adobe Gothic Std B"/>
                <a:cs typeface="Adobe Gothic Std B"/>
              </a:rPr>
              <a:t>зуем, осуществляется сегодня, в основном, за счет  организаций - инвесторов, таких, как компания </a:t>
            </a:r>
            <a:r>
              <a:rPr lang="en-US" b="1">
                <a:latin typeface="Calibri" pitchFamily="34" charset="0"/>
              </a:rPr>
              <a:t>Faberlic</a:t>
            </a:r>
            <a:r>
              <a:rPr lang="ru-RU" b="1">
                <a:latin typeface="Calibri" pitchFamily="34" charset="0"/>
              </a:rPr>
              <a:t>, </a:t>
            </a:r>
            <a:r>
              <a:rPr lang="ru-RU" b="1">
                <a:latin typeface="Times New Roman" pitchFamily="18" charset="0"/>
              </a:rPr>
              <a:t>ФГБОУ ДО ФДЭБЦ,</a:t>
            </a:r>
            <a:r>
              <a:rPr lang="ru-RU" b="1">
                <a:latin typeface="Calibri" pitchFamily="34" charset="0"/>
              </a:rPr>
              <a:t> либо частных меценатов. </a:t>
            </a:r>
            <a:endParaRPr lang="ru-RU" b="1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b="1">
                <a:latin typeface="Calibri" pitchFamily="34" charset="0"/>
              </a:rPr>
              <a:t>Деньги инвесторов в 2016 году не проходили по счетам НП СО «Объединение образовательных производств». Организация вносила вклад в мероприятия интеллекту</a:t>
            </a:r>
            <a:r>
              <a:rPr lang="ru-RU" b="1"/>
              <a:t>­</a:t>
            </a:r>
            <a:r>
              <a:rPr lang="ru-RU"/>
              <a:t> </a:t>
            </a:r>
            <a:r>
              <a:rPr lang="ru-RU" b="1">
                <a:latin typeface="Calibri" pitchFamily="34" charset="0"/>
              </a:rPr>
              <a:t>альными ресурсами, трудовыми и временными затратами, техническим и организационным обеспече</a:t>
            </a:r>
            <a:r>
              <a:rPr lang="ru-RU" b="1"/>
              <a:t>­</a:t>
            </a:r>
            <a:r>
              <a:rPr lang="ru-RU"/>
              <a:t> </a:t>
            </a:r>
            <a:r>
              <a:rPr lang="ru-RU" b="1">
                <a:latin typeface="Calibri" pitchFamily="34" charset="0"/>
              </a:rPr>
              <a:t>нием, документальным и консультационным сопровож</a:t>
            </a:r>
            <a:r>
              <a:rPr lang="ru-RU" b="1"/>
              <a:t>­</a:t>
            </a:r>
            <a:r>
              <a:rPr lang="ru-RU"/>
              <a:t> </a:t>
            </a:r>
            <a:r>
              <a:rPr lang="ru-RU" b="1">
                <a:latin typeface="Calibri" pitchFamily="34" charset="0"/>
              </a:rPr>
              <a:t>дением. </a:t>
            </a:r>
            <a:endParaRPr lang="ru-RU" b="1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b="1">
                <a:latin typeface="Calibri" pitchFamily="34" charset="0"/>
              </a:rPr>
              <a:t>Надеемся, что грантовая поддержка создаст условия для качественного рывка в деятельности НП СО ООП и обеспечит условия для значительного вклада с нашей стороны в дело формирования и развития человеческого потенциала на благо российского государства и общества.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8604250" y="2133600"/>
            <a:ext cx="71438" cy="410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8172450" y="8366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 flipV="1">
            <a:off x="8604250" y="2133600"/>
            <a:ext cx="71438" cy="410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8243888" y="8366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</a:t>
            </a:r>
          </a:p>
        </p:txBody>
      </p:sp>
      <p:sp>
        <p:nvSpPr>
          <p:cNvPr id="8" name="Семиугольник 7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827088" y="260350"/>
            <a:ext cx="7129462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latin typeface="Calibri" pitchFamily="34" charset="0"/>
                <a:ea typeface="Adobe Gothic Std B"/>
                <a:cs typeface="Times New Roman" pitchFamily="18" charset="0"/>
              </a:rPr>
              <a:t>Некоммерческое партнерство содействия образованию «</a:t>
            </a:r>
            <a:r>
              <a:rPr lang="ru-RU" sz="1600" b="1">
                <a:solidFill>
                  <a:srgbClr val="500050"/>
                </a:solidFill>
                <a:latin typeface="Calibri" pitchFamily="34" charset="0"/>
                <a:ea typeface="Adobe Gothic Std B"/>
                <a:cs typeface="Times New Roman" pitchFamily="18" charset="0"/>
              </a:rPr>
              <a:t>Объединение образовательных производств</a:t>
            </a:r>
            <a:r>
              <a:rPr lang="ru-RU" sz="1600" b="1">
                <a:latin typeface="Calibri" pitchFamily="34" charset="0"/>
                <a:ea typeface="Adobe Gothic Std B"/>
                <a:cs typeface="Times New Roman" pitchFamily="18" charset="0"/>
              </a:rPr>
              <a:t>» создано в 2010 году.</a:t>
            </a:r>
          </a:p>
          <a:p>
            <a:pPr algn="just" eaLnBrk="0" hangingPunct="0"/>
            <a:r>
              <a:rPr lang="ru-RU" sz="1600" b="1">
                <a:latin typeface="Calibri" pitchFamily="34" charset="0"/>
                <a:ea typeface="Adobe Gothic Std B"/>
                <a:cs typeface="Times New Roman" pitchFamily="18" charset="0"/>
              </a:rPr>
              <a:t>Его основной задачей является содействие внедрению и продвижению инновационного опыта в системе образования и образовательных производств.</a:t>
            </a:r>
          </a:p>
          <a:p>
            <a:pPr algn="just" eaLnBrk="0" hangingPunct="0"/>
            <a:r>
              <a:rPr lang="ru-RU" sz="1600" b="1">
                <a:latin typeface="Calibri" pitchFamily="34" charset="0"/>
                <a:ea typeface="Adobe Gothic Std B"/>
                <a:cs typeface="Times New Roman" pitchFamily="18" charset="0"/>
              </a:rPr>
              <a:t>     Эта короткая формулировка, на практике, означает очень многое: социальная адаптация детей, подростков, молодежи и взрослых,  развитие наставничества, передача мастерства и профессиональ</a:t>
            </a:r>
            <a:r>
              <a:rPr lang="ru-RU" b="1">
                <a:ea typeface="Adobe Gothic Std B"/>
                <a:cs typeface="Times New Roman" pitchFamily="18" charset="0"/>
              </a:rPr>
              <a:t>­</a:t>
            </a:r>
            <a:r>
              <a:rPr lang="ru-RU">
                <a:ea typeface="Adobe Gothic Std B"/>
                <a:cs typeface="Times New Roman" pitchFamily="18" charset="0"/>
              </a:rPr>
              <a:t> </a:t>
            </a:r>
            <a:r>
              <a:rPr lang="ru-RU" sz="1600" b="1">
                <a:latin typeface="Calibri" pitchFamily="34" charset="0"/>
                <a:ea typeface="Adobe Gothic Std B"/>
                <a:cs typeface="Times New Roman" pitchFamily="18" charset="0"/>
              </a:rPr>
              <a:t>ная ориентация, социализация и получение знаний в самых различных областях, не только производства, но и всего того комплекса умений и навыков, который делает жизнь человека насыщенной и значимой.</a:t>
            </a:r>
          </a:p>
          <a:p>
            <a:pPr algn="just" eaLnBrk="0" hangingPunct="0"/>
            <a:r>
              <a:rPr lang="ru-RU" sz="1600" b="1">
                <a:latin typeface="Calibri" pitchFamily="34" charset="0"/>
                <a:ea typeface="Adobe Gothic Std B"/>
                <a:cs typeface="Times New Roman" pitchFamily="18" charset="0"/>
              </a:rPr>
              <a:t>     Мы готовы к сотрудничеству не только с педагогами, чей статус подтвержден официальными документами, но и с людьми, чей жизненный и профессиональный опыт, личные качества способны дать детям, подросткам и молодежи правильные жизненные ориентиры, сформировать их мировоззрение, как созидательное целеполагание на всем предстоящем пути: в жизни, на производстве, в семье.</a:t>
            </a:r>
          </a:p>
          <a:p>
            <a:pPr algn="just" eaLnBrk="0" hangingPunct="0"/>
            <a:r>
              <a:rPr lang="ru-RU" sz="1600" b="1">
                <a:latin typeface="Calibri" pitchFamily="34" charset="0"/>
                <a:ea typeface="Adobe Gothic Std B"/>
                <a:cs typeface="Times New Roman" pitchFamily="18" charset="0"/>
              </a:rPr>
              <a:t>     Несмотря на недостаток финансовых средств, мы стараемся вести активную работу в самых разных направлениях: от научных изысканий и общественных проектов, до спортивных состязаний и подготовки образовательных программ.</a:t>
            </a:r>
          </a:p>
          <a:p>
            <a:pPr algn="just" eaLnBrk="0" hangingPunct="0"/>
            <a:r>
              <a:rPr lang="ru-RU" sz="1600" b="1">
                <a:latin typeface="Calibri" pitchFamily="34" charset="0"/>
                <a:ea typeface="Adobe Gothic Std B"/>
                <a:cs typeface="Times New Roman" pitchFamily="18" charset="0"/>
              </a:rPr>
              <a:t>     Потому, что в орбите нашей организации – люди неравнодушные, профессионалы и ученые, педагоги-практики и специалисты в самых разных областях. Мы верим в то, что делаем!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 flipV="1">
            <a:off x="8604250" y="2133600"/>
            <a:ext cx="71438" cy="410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8243888" y="8366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4</a:t>
            </a:r>
          </a:p>
        </p:txBody>
      </p:sp>
      <p:sp>
        <p:nvSpPr>
          <p:cNvPr id="8" name="Семиугольник 7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713" y="1268413"/>
            <a:ext cx="5256212" cy="11525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2411413" y="1557338"/>
            <a:ext cx="4176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  <a:ea typeface="Adobe Gothic Std B"/>
                <a:cs typeface="Times New Roman" pitchFamily="18" charset="0"/>
              </a:rPr>
              <a:t>Собрание учредителей</a:t>
            </a:r>
            <a:endParaRPr lang="ru-RU" sz="2400" b="1">
              <a:ea typeface="Adobe Gothic Std B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6238" y="2708275"/>
            <a:ext cx="3024187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>
                <a:solidFill>
                  <a:schemeClr val="tx1"/>
                </a:solidFill>
              </a:rPr>
              <a:t>Директор</a:t>
            </a:r>
          </a:p>
          <a:p>
            <a:pPr algn="ctr">
              <a:defRPr/>
            </a:pPr>
            <a:r>
              <a:rPr lang="en-US" sz="1400">
                <a:solidFill>
                  <a:schemeClr val="tx1"/>
                </a:solidFill>
              </a:rPr>
              <a:t>+7(916)524-0815 </a:t>
            </a:r>
            <a:endParaRPr lang="ru-RU" sz="14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>
                <a:solidFill>
                  <a:schemeClr val="tx1"/>
                </a:solidFill>
              </a:rPr>
              <a:t>E-mail: ross-v@list.ru</a:t>
            </a:r>
            <a:endParaRPr lang="ru-RU" sz="140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5" idx="2"/>
            <a:endCxn id="7" idx="0"/>
          </p:cNvCxnSpPr>
          <p:nvPr/>
        </p:nvCxnSpPr>
        <p:spPr>
          <a:xfrm>
            <a:off x="4392613" y="2433638"/>
            <a:ext cx="36512" cy="261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92725" y="3644900"/>
            <a:ext cx="1008063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7" idx="2"/>
          </p:cNvCxnSpPr>
          <p:nvPr/>
        </p:nvCxnSpPr>
        <p:spPr>
          <a:xfrm>
            <a:off x="4429125" y="3635375"/>
            <a:ext cx="0" cy="23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268538" y="3644900"/>
            <a:ext cx="1150937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867400" y="3933825"/>
            <a:ext cx="2305050" cy="7905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Волонтеры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55650" y="3933825"/>
            <a:ext cx="2232025" cy="7905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Партнеры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132138" y="3933825"/>
            <a:ext cx="2592387" cy="790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 Команда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979613" y="5300663"/>
            <a:ext cx="4968875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>
            <a:stCxn id="40" idx="2"/>
            <a:endCxn id="41" idx="0"/>
          </p:cNvCxnSpPr>
          <p:nvPr/>
        </p:nvCxnSpPr>
        <p:spPr>
          <a:xfrm>
            <a:off x="4427538" y="4724400"/>
            <a:ext cx="36512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8" idx="2"/>
            <a:endCxn id="41" idx="0"/>
          </p:cNvCxnSpPr>
          <p:nvPr/>
        </p:nvCxnSpPr>
        <p:spPr>
          <a:xfrm flipH="1">
            <a:off x="4464050" y="4724400"/>
            <a:ext cx="2555875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39" idx="2"/>
            <a:endCxn id="41" idx="0"/>
          </p:cNvCxnSpPr>
          <p:nvPr/>
        </p:nvCxnSpPr>
        <p:spPr>
          <a:xfrm>
            <a:off x="1871663" y="4724400"/>
            <a:ext cx="2592387" cy="5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Rectangle 2"/>
          <p:cNvSpPr>
            <a:spLocks noChangeArrowheads="1"/>
          </p:cNvSpPr>
          <p:nvPr/>
        </p:nvSpPr>
        <p:spPr bwMode="auto">
          <a:xfrm>
            <a:off x="2411413" y="5386388"/>
            <a:ext cx="424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Calibri" pitchFamily="34" charset="0"/>
                <a:ea typeface="Adobe Gothic Std B"/>
                <a:cs typeface="Times New Roman" pitchFamily="18" charset="0"/>
              </a:rPr>
              <a:t>Проекты, Мероприятия</a:t>
            </a:r>
            <a:endParaRPr lang="ru-RU" sz="2400">
              <a:ea typeface="Adobe Gothic Std B"/>
              <a:cs typeface="Arial" charset="0"/>
            </a:endParaRPr>
          </a:p>
        </p:txBody>
      </p:sp>
      <p:sp>
        <p:nvSpPr>
          <p:cNvPr id="16404" name="Прямоугольник 83"/>
          <p:cNvSpPr>
            <a:spLocks noChangeArrowheads="1"/>
          </p:cNvSpPr>
          <p:nvPr/>
        </p:nvSpPr>
        <p:spPr bwMode="auto">
          <a:xfrm>
            <a:off x="1187450" y="404813"/>
            <a:ext cx="6121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Структура НП СО ООП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276600" y="333375"/>
            <a:ext cx="227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Команда НП СО ООП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pic>
        <p:nvPicPr>
          <p:cNvPr id="17411" name="Picture 2" descr="C:\Users\Slava\Desktop\Новая папка\В.Н. Сигунов Директор и Учредитель НП СО ОО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908050"/>
            <a:ext cx="1368425" cy="1765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32138" y="2708275"/>
            <a:ext cx="25923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В.Н. Сигунов 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Директор НП СО ООП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(Соучредитель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563688" y="2781300"/>
            <a:ext cx="1422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Д.В. Григорьев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КПН Доцент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автор проектов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pic>
        <p:nvPicPr>
          <p:cNvPr id="17414" name="Picture 6" descr="C:\Users\Slava\Desktop\Новая папка\М.Г. Черкасов Учредитель НП СО ОО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052513"/>
            <a:ext cx="1312862" cy="17287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786438" y="2852738"/>
            <a:ext cx="13525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М.Г. Черкасов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Соучредитель 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НП СО ООП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pic>
        <p:nvPicPr>
          <p:cNvPr id="17416" name="Picture 8" descr="C:\Users\Slava\Desktop\Новая папка\М.Л. Кривцова Редакт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573463"/>
            <a:ext cx="1493838" cy="1990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433638" y="5553075"/>
            <a:ext cx="134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М.Л. Кривцова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Редактор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sp>
        <p:nvSpPr>
          <p:cNvPr id="17418" name="Прямоугольник 11"/>
          <p:cNvSpPr>
            <a:spLocks noChangeArrowheads="1"/>
          </p:cNvSpPr>
          <p:nvPr/>
        </p:nvSpPr>
        <p:spPr bwMode="auto">
          <a:xfrm>
            <a:off x="8243888" y="8366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5</a:t>
            </a:r>
          </a:p>
        </p:txBody>
      </p:sp>
      <p:pic>
        <p:nvPicPr>
          <p:cNvPr id="17419" name="Picture 2" descr="C:\Users\Slava\Desktop\Григорьев (фото, загранпаспорт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981075"/>
            <a:ext cx="1439862" cy="17827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420" name="Picture 3" descr="C:\Users\Slava\Desktop\Наташа (фото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644900"/>
            <a:ext cx="1439862" cy="1920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7421" name="Rectangle 4"/>
          <p:cNvSpPr>
            <a:spLocks noChangeArrowheads="1"/>
          </p:cNvSpPr>
          <p:nvPr/>
        </p:nvSpPr>
        <p:spPr bwMode="auto">
          <a:xfrm>
            <a:off x="4787900" y="5589588"/>
            <a:ext cx="1447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Н.В. Григорьева 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Координатор</a:t>
            </a:r>
            <a:endParaRPr lang="ru-RU" sz="1400" b="1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миугольник 1"/>
          <p:cNvSpPr/>
          <p:nvPr/>
        </p:nvSpPr>
        <p:spPr>
          <a:xfrm>
            <a:off x="7956550" y="549275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132138" y="471488"/>
            <a:ext cx="259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Партнеры НП СО ООП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pic>
        <p:nvPicPr>
          <p:cNvPr id="18435" name="Picture 2" descr="C:\Users\Slava\Desktop\Новая папка\Т.Ф.  Кораблёва Президент РМА КФ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052513"/>
            <a:ext cx="1620838" cy="241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79800" y="3573463"/>
            <a:ext cx="1463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Т.Ф. Кораблева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Президент РМА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pic>
        <p:nvPicPr>
          <p:cNvPr id="18437" name="Picture 4" descr="C:\Users\Slava\Desktop\Новая папка\В.И. Слободчиков член-корр РАО вице-президент Р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492375"/>
            <a:ext cx="2006600" cy="2057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243013" y="4581525"/>
            <a:ext cx="18780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В.И. Слободчиков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вице-президент РМА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член-корр. РАО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pic>
        <p:nvPicPr>
          <p:cNvPr id="18439" name="Picture 6" descr="C:\Users\Slava\Desktop\Новая папка\М.В. Богуславский член-корр РАО вице-президентР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781300"/>
            <a:ext cx="2857500" cy="2066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4897438" y="5013325"/>
            <a:ext cx="3324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М.В. Богуславский вице-президент РМА</a:t>
            </a:r>
          </a:p>
          <a:p>
            <a:pPr algn="ctr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член-корр. РАО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sp>
        <p:nvSpPr>
          <p:cNvPr id="18441" name="Прямоугольник 9"/>
          <p:cNvSpPr>
            <a:spLocks noChangeArrowheads="1"/>
          </p:cNvSpPr>
          <p:nvPr/>
        </p:nvSpPr>
        <p:spPr bwMode="auto">
          <a:xfrm>
            <a:off x="8243888" y="8366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6985000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Май 2016</a:t>
            </a: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765175"/>
            <a:ext cx="6400800" cy="792163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tx1"/>
                </a:solidFill>
              </a:rPr>
              <a:t>Мотокросс в п. Рамонь. Организатор – Михаил Черкасов </a:t>
            </a:r>
          </a:p>
          <a:p>
            <a:pPr eaLnBrk="1" hangingPunct="1"/>
            <a:r>
              <a:rPr lang="ru-RU" sz="1800" b="1" smtClean="0">
                <a:solidFill>
                  <a:schemeClr val="tx1"/>
                </a:solidFill>
              </a:rPr>
              <a:t>(в оранжевом спец. жилете) один из учредителей НП СО «Объединение образовательных производств»</a:t>
            </a:r>
          </a:p>
        </p:txBody>
      </p:sp>
      <p:pic>
        <p:nvPicPr>
          <p:cNvPr id="19459" name="Picture 2" descr="http://s020.radikal.ru/i719/1405/9a/89386b4207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72739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емиугольник 4"/>
          <p:cNvSpPr/>
          <p:nvPr/>
        </p:nvSpPr>
        <p:spPr>
          <a:xfrm>
            <a:off x="8027988" y="404813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4421188" y="32448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</a:t>
            </a: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8316913" y="692150"/>
            <a:ext cx="37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6840538" cy="922338"/>
          </a:xfrm>
        </p:spPr>
        <p:txBody>
          <a:bodyPr/>
          <a:lstStyle/>
          <a:p>
            <a:pPr eaLnBrk="1" hangingPunct="1"/>
            <a:r>
              <a:rPr lang="ru-RU" smtClean="0"/>
              <a:t>Гонщики готовятся к старту</a:t>
            </a:r>
          </a:p>
        </p:txBody>
      </p:sp>
      <p:pic>
        <p:nvPicPr>
          <p:cNvPr id="20482" name="Picture 2" descr="http://s005.radikal.ru/i212/1405/2a/bb2b7fe13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6985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емиугольник 3"/>
          <p:cNvSpPr/>
          <p:nvPr/>
        </p:nvSpPr>
        <p:spPr>
          <a:xfrm>
            <a:off x="8027988" y="188913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8316913" y="47625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8</a:t>
            </a: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468313" y="4954588"/>
            <a:ext cx="77041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Уже много лет Михаил Черкасов, один из учредителей </a:t>
            </a:r>
          </a:p>
          <a:p>
            <a:pPr algn="ctr"/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НП СО ООП, кумир рамонских мальчишек, мастер на все руки и замечательный человек, организует в честь Дня Великой Победы мото-кросс в п. Рамонь. Готовит трассу, приглашает </a:t>
            </a:r>
          </a:p>
          <a:p>
            <a:pPr algn="ctr"/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спортсменов и судей, находит спонсоров для покупки </a:t>
            </a:r>
          </a:p>
          <a:p>
            <a:pPr algn="ctr"/>
            <a:r>
              <a:rPr lang="ru-RU" b="1">
                <a:latin typeface="Calibri" pitchFamily="34" charset="0"/>
                <a:ea typeface="Adobe Gothic Std B"/>
                <a:cs typeface="Times New Roman" pitchFamily="18" charset="0"/>
              </a:rPr>
              <a:t>призов и прочая, и прочая</a:t>
            </a:r>
            <a:r>
              <a:rPr lang="ru-RU" sz="1600" b="1">
                <a:latin typeface="Calibri" pitchFamily="34" charset="0"/>
                <a:ea typeface="Adobe Gothic Std B"/>
                <a:cs typeface="Times New Roman" pitchFamily="18" charset="0"/>
              </a:rPr>
              <a:t>. </a:t>
            </a:r>
            <a:endParaRPr lang="ru-RU" sz="1600" b="1">
              <a:ea typeface="Adobe Gothic Std B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pp.userapi.com/c630027/v630027052/2b34b/bmgISF07v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33375"/>
            <a:ext cx="35639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емиугольник 2"/>
          <p:cNvSpPr/>
          <p:nvPr/>
        </p:nvSpPr>
        <p:spPr>
          <a:xfrm>
            <a:off x="8027988" y="404813"/>
            <a:ext cx="914400" cy="9144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7" name="Picture 4" descr="https://pp.userapi.com/c630027/v630027052/2b381/ikgGNxe9A1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30924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s://pp.userapi.com/c630027/v630027052/2b36f/KLIzTCl4d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565400"/>
            <a:ext cx="3138487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39750" y="503238"/>
            <a:ext cx="2160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Более 50 кроссме</a:t>
            </a:r>
            <a:r>
              <a:rPr lang="ru-RU" b="1">
                <a:ea typeface="Calibri" pitchFamily="34" charset="0"/>
                <a:cs typeface="Times New Roman" pitchFamily="18" charset="0"/>
              </a:rPr>
              <a:t>­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нов, плюс команда судей и тех. поддержка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539750" y="5311775"/>
            <a:ext cx="698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Около 3 тысяч зрителей разного возраста и яркие положительные эмоции! Это то, что не забывается долгие годы!</a:t>
            </a:r>
            <a:endParaRPr lang="ru-RU" b="1">
              <a:ea typeface="Calibri" pitchFamily="34" charset="0"/>
              <a:cs typeface="Arial" charset="0"/>
            </a:endParaRPr>
          </a:p>
        </p:txBody>
      </p:sp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8316913" y="69215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1124</Words>
  <Application>Microsoft Office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Adobe Gothic Std B</vt:lpstr>
      <vt:lpstr>Тема Office</vt:lpstr>
      <vt:lpstr>Некоммерческое партнерство  содействия образованию  «Объединение образовательных производств»</vt:lpstr>
      <vt:lpstr>Слайд 2</vt:lpstr>
      <vt:lpstr>Слайд 3</vt:lpstr>
      <vt:lpstr>Слайд 4</vt:lpstr>
      <vt:lpstr>Слайд 5</vt:lpstr>
      <vt:lpstr>Слайд 6</vt:lpstr>
      <vt:lpstr>Май 2016</vt:lpstr>
      <vt:lpstr>Гонщики готовятся к старту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Некоммерческое партнерство содействия образованию «Объединение образовательных производств»</dc:title>
  <dc:creator>Slava</dc:creator>
  <cp:lastModifiedBy>Дмитрий</cp:lastModifiedBy>
  <cp:revision>64</cp:revision>
  <dcterms:created xsi:type="dcterms:W3CDTF">2017-07-25T10:06:52Z</dcterms:created>
  <dcterms:modified xsi:type="dcterms:W3CDTF">2017-07-31T12:04:05Z</dcterms:modified>
</cp:coreProperties>
</file>