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306" r:id="rId3"/>
    <p:sldId id="309" r:id="rId4"/>
    <p:sldId id="310" r:id="rId5"/>
    <p:sldId id="311" r:id="rId6"/>
    <p:sldId id="257" r:id="rId7"/>
    <p:sldId id="259" r:id="rId8"/>
    <p:sldId id="260" r:id="rId9"/>
    <p:sldId id="263" r:id="rId10"/>
    <p:sldId id="264" r:id="rId11"/>
    <p:sldId id="265" r:id="rId12"/>
    <p:sldId id="266" r:id="rId13"/>
    <p:sldId id="267" r:id="rId14"/>
    <p:sldId id="269" r:id="rId15"/>
    <p:sldId id="287" r:id="rId16"/>
    <p:sldId id="281" r:id="rId17"/>
    <p:sldId id="278" r:id="rId18"/>
    <p:sldId id="279" r:id="rId19"/>
    <p:sldId id="280" r:id="rId20"/>
    <p:sldId id="262" r:id="rId21"/>
    <p:sldId id="293" r:id="rId22"/>
    <p:sldId id="294" r:id="rId23"/>
    <p:sldId id="295" r:id="rId24"/>
    <p:sldId id="284" r:id="rId25"/>
    <p:sldId id="285" r:id="rId26"/>
    <p:sldId id="282" r:id="rId27"/>
    <p:sldId id="289" r:id="rId28"/>
    <p:sldId id="288" r:id="rId29"/>
    <p:sldId id="283" r:id="rId30"/>
    <p:sldId id="286" r:id="rId31"/>
    <p:sldId id="271" r:id="rId32"/>
    <p:sldId id="276" r:id="rId33"/>
    <p:sldId id="290" r:id="rId34"/>
    <p:sldId id="291" r:id="rId35"/>
    <p:sldId id="292" r:id="rId36"/>
    <p:sldId id="299" r:id="rId37"/>
    <p:sldId id="273" r:id="rId38"/>
    <p:sldId id="277" r:id="rId39"/>
    <p:sldId id="298" r:id="rId40"/>
    <p:sldId id="296" r:id="rId41"/>
    <p:sldId id="297" r:id="rId42"/>
    <p:sldId id="274" r:id="rId43"/>
    <p:sldId id="300" r:id="rId44"/>
    <p:sldId id="302" r:id="rId45"/>
    <p:sldId id="301" r:id="rId46"/>
    <p:sldId id="303" r:id="rId47"/>
    <p:sldId id="305" r:id="rId48"/>
    <p:sldId id="304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6719" autoAdjust="0"/>
    <p:restoredTop sz="73786" autoAdjust="0"/>
  </p:normalViewPr>
  <p:slideViewPr>
    <p:cSldViewPr>
      <p:cViewPr varScale="1">
        <p:scale>
          <a:sx n="72" d="100"/>
          <a:sy n="72" d="100"/>
        </p:scale>
        <p:origin x="66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A7AB1-14C7-4100-8627-3460418F830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EAF74-60A6-4ED8-955F-415CF440EA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05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EAF74-60A6-4ED8-955F-415CF440EA1A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491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22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772816"/>
            <a:ext cx="7772400" cy="2835746"/>
          </a:xfrm>
        </p:spPr>
        <p:txBody>
          <a:bodyPr>
            <a:normAutofit/>
          </a:bodyPr>
          <a:lstStyle/>
          <a:p>
            <a:r>
              <a:rPr lang="ru-RU" b="1" dirty="0"/>
              <a:t>Международная конференция</a:t>
            </a:r>
            <a:br>
              <a:rPr lang="ru-RU" b="1" dirty="0"/>
            </a:br>
            <a:br>
              <a:rPr lang="ru-RU" b="1" dirty="0"/>
            </a:br>
            <a:r>
              <a:rPr lang="ru-RU" b="1" dirty="0"/>
              <a:t> Италия, Рим</a:t>
            </a:r>
            <a:br>
              <a:rPr lang="ru-RU" b="1" dirty="0"/>
            </a:br>
            <a:r>
              <a:rPr lang="ru-RU" b="1" dirty="0"/>
              <a:t> 10-11 октября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6850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14:flythrough/>
      </p:transition>
    </mc:Choice>
    <mc:Fallback xmlns=""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/>
              <a:t>Дорохова Татьяна </a:t>
            </a:r>
            <a:r>
              <a:rPr lang="ru-RU" sz="3100" dirty="0"/>
              <a:t>«Труд как средство гражданско-патриотического воспитания </a:t>
            </a:r>
            <a:r>
              <a:rPr lang="ru-RU" sz="3100" dirty="0" err="1"/>
              <a:t>делинквентных</a:t>
            </a:r>
            <a:r>
              <a:rPr lang="ru-RU" sz="3100" dirty="0"/>
              <a:t> подростков. Наследие Макаренко и современность»</a:t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 descr="C:\Users\Alex\Desktop\Фотос\IMG_20181010_1646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068278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97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14:flythrough/>
      </p:transition>
    </mc:Choice>
    <mc:Fallback xmlns="">
      <p:transition spd="slow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575048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/>
              <a:t>Скобелева Татьяна </a:t>
            </a:r>
            <a:r>
              <a:rPr lang="ru-RU" sz="2400" dirty="0"/>
              <a:t>«О воспитании труженика и профессионала в педагогике Антона Семёновича Макаренко»</a:t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6146" name="Picture 2" descr="C:\Users\Alex\Desktop\Фотос\IMG_20181011_1105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16732"/>
            <a:ext cx="7704856" cy="577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04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14:flythrough/>
      </p:transition>
    </mc:Choice>
    <mc:Fallback xmlns="">
      <p:transition spd="slow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600" b="1" dirty="0" err="1"/>
              <a:t>Сизов</a:t>
            </a:r>
            <a:r>
              <a:rPr lang="ru-RU" sz="3600" b="1" dirty="0"/>
              <a:t> Алексей </a:t>
            </a:r>
            <a:r>
              <a:rPr lang="ru-RU" sz="3600" dirty="0"/>
              <a:t>«Наследие А.С. Макаренко глазами современного студента»</a:t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C:\Users\Раиса Сизова\Desktop\Рим\101APPLE\IMG_1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142324" cy="556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41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14:flythrough/>
      </p:transition>
    </mc:Choice>
    <mc:Fallback xmlns="">
      <p:transition spd="slow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r>
              <a:rPr lang="ru-RU" sz="2400" b="1" dirty="0"/>
              <a:t>Илюшина Наталья </a:t>
            </a:r>
            <a:r>
              <a:rPr lang="ru-RU" sz="2400" dirty="0"/>
              <a:t>«Мажорный тон» трудовой деятельности советских детей на страницах «Учительской газеты» и в журнале «Воспитание школьников»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7170" name="Picture 2" descr="C:\Users\Alex\Desktop\Фотос\IMG_20181011_1228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72356"/>
            <a:ext cx="7020172" cy="526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32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14:flythrough/>
      </p:transition>
    </mc:Choice>
    <mc:Fallback xmlns="">
      <p:transition spd="slow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264" y="188640"/>
            <a:ext cx="8856984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700" b="1" dirty="0"/>
              <a:t>Федосов Александр </a:t>
            </a:r>
            <a:r>
              <a:rPr lang="ru-RU" sz="2700" dirty="0"/>
              <a:t>«Воспитательная система А.С. Макаренко в контексте информатизации образования»</a:t>
            </a:r>
            <a:br>
              <a:rPr lang="ru-RU" dirty="0"/>
            </a:br>
            <a:endParaRPr lang="ru-RU" dirty="0"/>
          </a:p>
        </p:txBody>
      </p:sp>
      <p:pic>
        <p:nvPicPr>
          <p:cNvPr id="26626" name="Picture 2" descr="C:\Users\Раиса Сизова\Desktop\Фотос\IMG_20181010_1707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0748"/>
            <a:ext cx="7596336" cy="569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55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14:flythrough/>
      </p:transition>
    </mc:Choice>
    <mc:Fallback xmlns="">
      <p:transition spd="slow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500" y="27732"/>
            <a:ext cx="8856984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700" b="1" dirty="0"/>
              <a:t>Вера </a:t>
            </a:r>
            <a:r>
              <a:rPr lang="ru-RU" sz="2700" b="1" dirty="0" err="1"/>
              <a:t>Ряшина</a:t>
            </a:r>
            <a:r>
              <a:rPr lang="ru-RU" sz="2700" b="1" dirty="0"/>
              <a:t> </a:t>
            </a:r>
            <a:r>
              <a:rPr lang="ru-RU" sz="2700" dirty="0"/>
              <a:t>была очень надежным и профессиональным переводчиком с итальянского языка. Также она выступила с собственным докладом о Макаренко.</a:t>
            </a:r>
            <a:endParaRPr lang="ru-RU" dirty="0"/>
          </a:p>
        </p:txBody>
      </p:sp>
      <p:pic>
        <p:nvPicPr>
          <p:cNvPr id="5122" name="Picture 2" descr="C:\Users\Раиса Сизова\Desktop\Фотос\IMG_20181011_133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248805" cy="543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86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14:flythrough/>
      </p:transition>
    </mc:Choice>
    <mc:Fallback xmlns="">
      <p:transition spd="slow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78098"/>
          </a:xfrm>
        </p:spPr>
        <p:txBody>
          <a:bodyPr/>
          <a:lstStyle/>
          <a:p>
            <a:r>
              <a:rPr lang="ru-RU" dirty="0"/>
              <a:t>Выступления итальянцев:</a:t>
            </a:r>
          </a:p>
        </p:txBody>
      </p:sp>
      <p:pic>
        <p:nvPicPr>
          <p:cNvPr id="11266" name="Picture 2" descr="C:\Users\Alex\Desktop\Фотос\IMG_20181010_1102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73572"/>
            <a:ext cx="7812360" cy="5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28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14:flythrough/>
      </p:transition>
    </mc:Choice>
    <mc:Fallback xmlns="">
      <p:transition spd="slow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78098"/>
          </a:xfrm>
        </p:spPr>
        <p:txBody>
          <a:bodyPr/>
          <a:lstStyle/>
          <a:p>
            <a:r>
              <a:rPr lang="ru-RU" dirty="0"/>
              <a:t>Выступления итальянцев:</a:t>
            </a:r>
          </a:p>
        </p:txBody>
      </p:sp>
      <p:pic>
        <p:nvPicPr>
          <p:cNvPr id="8194" name="Picture 2" descr="C:\Users\Alex\Desktop\Фотос\IMG_20181010_1144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618987" cy="571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66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14:flythrough/>
      </p:transition>
    </mc:Choice>
    <mc:Fallback xmlns=""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509" y="-99392"/>
            <a:ext cx="8229600" cy="778098"/>
          </a:xfrm>
        </p:spPr>
        <p:txBody>
          <a:bodyPr/>
          <a:lstStyle/>
          <a:p>
            <a:r>
              <a:rPr lang="ru-RU" dirty="0"/>
              <a:t>Выступления итальянцев:</a:t>
            </a:r>
          </a:p>
        </p:txBody>
      </p:sp>
      <p:pic>
        <p:nvPicPr>
          <p:cNvPr id="9218" name="Picture 2" descr="C:\Users\Alex\Desktop\Фотос\IMG_20181010_1518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7824868" cy="58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32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14:flythrough/>
      </p:transition>
    </mc:Choice>
    <mc:Fallback xmlns="">
      <p:transition spd="slow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" y="-171400"/>
            <a:ext cx="8229600" cy="778098"/>
          </a:xfrm>
        </p:spPr>
        <p:txBody>
          <a:bodyPr/>
          <a:lstStyle/>
          <a:p>
            <a:r>
              <a:rPr lang="ru-RU" dirty="0"/>
              <a:t>Выступления итальянцев:</a:t>
            </a:r>
          </a:p>
        </p:txBody>
      </p:sp>
      <p:pic>
        <p:nvPicPr>
          <p:cNvPr id="10242" name="Picture 2" descr="C:\Users\Alex\Desktop\Фотос\IMG_20181011_1159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10698"/>
            <a:ext cx="806489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51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14:flythrough/>
      </p:transition>
    </mc:Choice>
    <mc:Fallback xmlns=""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D1141F-2103-4C6E-8B79-EDD4D2FAD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конференции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41BBFF5-B697-474A-9180-5F3E910ACB18}"/>
              </a:ext>
            </a:extLst>
          </p:cNvPr>
          <p:cNvSpPr/>
          <p:nvPr/>
        </p:nvSpPr>
        <p:spPr>
          <a:xfrm>
            <a:off x="683568" y="1988840"/>
            <a:ext cx="78488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prstClr val="black"/>
                </a:solidFill>
                <a:ea typeface="+mj-ea"/>
                <a:cs typeface="+mj-cs"/>
              </a:rPr>
              <a:t>Наднациональный контекст социальной педагогики А.С. Макаренко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6525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712968" cy="64807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100" b="1" dirty="0"/>
              <a:t>Строганова Людмила </a:t>
            </a:r>
            <a:r>
              <a:rPr lang="ru-RU" sz="3100" dirty="0"/>
              <a:t>завершила конференцию с темой «Заповеди семейного воспитания и современность»</a:t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 descr="C:\Users\Alex\Desktop\Фотос\IMG_20181011_1346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8" y="1052736"/>
            <a:ext cx="9036496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87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14:flythrough/>
      </p:transition>
    </mc:Choice>
    <mc:Fallback xmlns="">
      <p:transition spd="slow" advClick="0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" y="-171400"/>
            <a:ext cx="8229600" cy="778098"/>
          </a:xfrm>
        </p:spPr>
        <p:txBody>
          <a:bodyPr/>
          <a:lstStyle/>
          <a:p>
            <a:r>
              <a:rPr lang="ru-RU" dirty="0"/>
              <a:t>Вручение памятных сувениров:</a:t>
            </a:r>
          </a:p>
        </p:txBody>
      </p:sp>
      <p:pic>
        <p:nvPicPr>
          <p:cNvPr id="12290" name="Picture 2" descr="C:\Users\Раиса Сизова\Desktop\Фотос\IMG_20181010_1122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3092"/>
            <a:ext cx="7884368" cy="591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14:flythrough/>
      </p:transition>
    </mc:Choice>
    <mc:Fallback xmlns="">
      <p:transition spd="slow" advClick="0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" y="-171400"/>
            <a:ext cx="8229600" cy="778098"/>
          </a:xfrm>
        </p:spPr>
        <p:txBody>
          <a:bodyPr/>
          <a:lstStyle/>
          <a:p>
            <a:r>
              <a:rPr lang="ru-RU" dirty="0"/>
              <a:t>Вручение памятных сувениров:</a:t>
            </a:r>
          </a:p>
        </p:txBody>
      </p:sp>
      <p:pic>
        <p:nvPicPr>
          <p:cNvPr id="13314" name="Picture 2" descr="C:\Users\Раиса Сизова\Desktop\Фотос\IMG_20181010_1125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8124394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58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14:flythrough/>
      </p:transition>
    </mc:Choice>
    <mc:Fallback xmlns="">
      <p:transition spd="slow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" y="-171400"/>
            <a:ext cx="8229600" cy="778098"/>
          </a:xfrm>
        </p:spPr>
        <p:txBody>
          <a:bodyPr/>
          <a:lstStyle/>
          <a:p>
            <a:r>
              <a:rPr lang="ru-RU" dirty="0"/>
              <a:t>Вручение памятных сувениров:</a:t>
            </a:r>
          </a:p>
        </p:txBody>
      </p:sp>
      <p:pic>
        <p:nvPicPr>
          <p:cNvPr id="14338" name="Picture 2" descr="C:\Users\Раиса Сизова\Desktop\Фотос\IMG_20181010_1123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100392" cy="607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39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14:flythrough/>
      </p:transition>
    </mc:Choice>
    <mc:Fallback xmlns="">
      <p:transition spd="slow" advClick="0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Был выбран новый президент РМА: </a:t>
            </a:r>
            <a:r>
              <a:rPr lang="ru-RU" b="1" dirty="0"/>
              <a:t>Никола </a:t>
            </a:r>
            <a:r>
              <a:rPr lang="ru-RU" b="1" dirty="0" err="1"/>
              <a:t>Сичилиани</a:t>
            </a:r>
            <a:r>
              <a:rPr lang="ru-RU" b="1" dirty="0"/>
              <a:t> Де </a:t>
            </a:r>
            <a:r>
              <a:rPr lang="ru-RU" b="1" dirty="0" err="1"/>
              <a:t>Кумис</a:t>
            </a:r>
            <a:endParaRPr lang="ru-RU" b="1" dirty="0"/>
          </a:p>
        </p:txBody>
      </p:sp>
      <p:pic>
        <p:nvPicPr>
          <p:cNvPr id="1026" name="Picture 2" descr="C:\Users\Раиса Сизова\Desktop\Фотос\IMG_20181011_144002_BURST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48780"/>
            <a:ext cx="72008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64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14:flythrough/>
      </p:transition>
    </mc:Choice>
    <mc:Fallback xmlns="">
      <p:transition spd="slow" advClick="0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Раиса Сизова\Desktop\Рим\101APPLE\IMG_10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2" y="-4936"/>
            <a:ext cx="9166572" cy="687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8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14:flythrough/>
      </p:transition>
    </mc:Choice>
    <mc:Fallback xmlns="">
      <p:transition spd="slow" advClick="0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Раиса Сизова\Desktop\Фотос\IMG_20181011_1456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13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14:flythrough/>
      </p:transition>
    </mc:Choice>
    <mc:Fallback xmlns="">
      <p:transition spd="slow" advClick="0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Раиса Сизова\Desktop\Фотос\IMG_20181011_1454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0"/>
            <a:ext cx="94488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63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14:flythrough/>
      </p:transition>
    </mc:Choice>
    <mc:Fallback xmlns="">
      <p:transition spd="slow" advClick="0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ru-RU" sz="4800" dirty="0"/>
              <a:t>На следующий день президент Международной </a:t>
            </a:r>
            <a:r>
              <a:rPr lang="ru-RU" sz="4800" dirty="0" err="1"/>
              <a:t>Макаренковской</a:t>
            </a:r>
            <a:r>
              <a:rPr lang="ru-RU" sz="4800" dirty="0"/>
              <a:t> Ассоциации </a:t>
            </a:r>
            <a:r>
              <a:rPr lang="ru-RU" sz="4800" b="1" dirty="0"/>
              <a:t>Никола </a:t>
            </a:r>
            <a:r>
              <a:rPr lang="ru-RU" sz="4800" b="1" dirty="0" err="1"/>
              <a:t>Сичилиани</a:t>
            </a:r>
            <a:r>
              <a:rPr lang="ru-RU" sz="4800" dirty="0"/>
              <a:t> пригласил всех на праздничный ужин.</a:t>
            </a:r>
          </a:p>
        </p:txBody>
      </p:sp>
    </p:spTree>
    <p:extLst>
      <p:ext uri="{BB962C8B-B14F-4D97-AF65-F5344CB8AC3E}">
        <p14:creationId xmlns:p14="http://schemas.microsoft.com/office/powerpoint/2010/main" val="30699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14:flythrough/>
      </p:transition>
    </mc:Choice>
    <mc:Fallback xmlns="">
      <p:transition spd="slow" advClick="0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Раиса Сизова\Desktop\Фотос\IMG_20181011_2136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6" y="-9748"/>
            <a:ext cx="9125024" cy="684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56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14:flythrough/>
      </p:transition>
    </mc:Choice>
    <mc:Fallback xmlns=""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5733614-18C0-44C8-9980-8CAA5CC5C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Организаторы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61E09A-640A-4AB9-A2D0-163C14DC3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Международная </a:t>
            </a:r>
            <a:r>
              <a:rPr lang="ru-RU" dirty="0" err="1"/>
              <a:t>макаренковская</a:t>
            </a:r>
            <a:r>
              <a:rPr lang="ru-RU" dirty="0"/>
              <a:t> ассоциация </a:t>
            </a:r>
          </a:p>
          <a:p>
            <a:r>
              <a:rPr lang="ru-RU" dirty="0"/>
              <a:t>Российская </a:t>
            </a:r>
            <a:r>
              <a:rPr lang="ru-RU" dirty="0" err="1"/>
              <a:t>макаренковская</a:t>
            </a:r>
            <a:r>
              <a:rPr lang="ru-RU" dirty="0"/>
              <a:t> ассоциация</a:t>
            </a:r>
          </a:p>
          <a:p>
            <a:r>
              <a:rPr lang="ru-RU" dirty="0"/>
              <a:t>Итальянская </a:t>
            </a:r>
            <a:r>
              <a:rPr lang="ru-RU" dirty="0" err="1"/>
              <a:t>макаренковская</a:t>
            </a:r>
            <a:r>
              <a:rPr lang="ru-RU" dirty="0"/>
              <a:t> ассоциация</a:t>
            </a:r>
          </a:p>
          <a:p>
            <a:r>
              <a:rPr lang="ru-RU" dirty="0"/>
              <a:t>Университет Тор </a:t>
            </a:r>
            <a:r>
              <a:rPr lang="ru-RU" dirty="0" err="1"/>
              <a:t>Вергата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83656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Раиса Сизова\Desktop\Фотос\IMG_20181011_2209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85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14:flythrough/>
      </p:transition>
    </mc:Choice>
    <mc:Fallback xmlns="">
      <p:transition spd="slow" advClick="0" advTm="3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/>
              <a:t>Культурная программа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3722" y="908720"/>
            <a:ext cx="8229600" cy="64807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Прогулки по ночному и дневному Риму</a:t>
            </a:r>
          </a:p>
          <a:p>
            <a:endParaRPr lang="ru-RU" dirty="0"/>
          </a:p>
        </p:txBody>
      </p:sp>
      <p:pic>
        <p:nvPicPr>
          <p:cNvPr id="1031" name="Picture 7" descr="C:\Users\Раиса Сизова\Desktop\Рим\101APPLE\IMG_13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7107675" cy="510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56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14:flythrough/>
      </p:transition>
    </mc:Choice>
    <mc:Fallback xmlns="">
      <p:transition spd="slow" advClick="0" advTm="4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Раиса Сизова\Desktop\Рим\101APPLE\IMG_1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5556"/>
            <a:ext cx="5147667" cy="686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6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14:flythrough/>
      </p:transition>
    </mc:Choice>
    <mc:Fallback xmlns="">
      <p:transition spd="slow" advClick="0" advTm="3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Раиса Сизова\Desktop\Рим\101APPLE\IMG_1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0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14:flythrough/>
      </p:transition>
    </mc:Choice>
    <mc:Fallback xmlns="">
      <p:transition spd="slow" advClick="0" advTm="3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Раиса Сизова\Desktop\Рим\101APPLE\IMG_10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18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14:flythrough/>
      </p:transition>
    </mc:Choice>
    <mc:Fallback xmlns="">
      <p:transition spd="slow" advClick="0" advTm="3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Раиса Сизова\Desktop\Рим\101APPLE\IMG_13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82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14:flythrough/>
      </p:transition>
    </mc:Choice>
    <mc:Fallback xmlns="">
      <p:transition spd="slow" advClick="0" advTm="3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Раиса Сизова\Desktop\Рим\101APPLE\IMG_1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788"/>
            <a:ext cx="5056025" cy="674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93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14:flythrough/>
      </p:transition>
    </mc:Choice>
    <mc:Fallback xmlns="">
      <p:transition spd="slow" advClick="0" advTm="3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/>
              <a:t>Посещение Ватикана</a:t>
            </a:r>
          </a:p>
        </p:txBody>
      </p:sp>
      <p:pic>
        <p:nvPicPr>
          <p:cNvPr id="4100" name="Picture 4" descr="C:\Users\Раиса Сизова\Desktop\Рим\101APPLE\IMG_12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82317"/>
            <a:ext cx="7920880" cy="594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6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14:flythrough/>
      </p:transition>
    </mc:Choice>
    <mc:Fallback xmlns="">
      <p:transition spd="slow" advClick="0" advTm="4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Раиса Сизова\Desktop\Рим\101APPLE\IMG_11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4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14:flythrough/>
      </p:transition>
    </mc:Choice>
    <mc:Fallback xmlns="">
      <p:transition spd="slow" advClick="0" advTm="3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Раиса Сизова\Desktop\Рим\101APPLE\IMG_11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9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14:flythrough/>
      </p:transition>
    </mc:Choice>
    <mc:Fallback xmlns="">
      <p:transition spd="slow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1B1D6-8339-4A36-9E28-348AF4C337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Открытие конференции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0B15CDD-F0E6-42A4-8592-3A40F7146E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Приветствия, вручение </a:t>
            </a:r>
          </a:p>
        </p:txBody>
      </p:sp>
    </p:spTree>
    <p:extLst>
      <p:ext uri="{BB962C8B-B14F-4D97-AF65-F5344CB8AC3E}">
        <p14:creationId xmlns:p14="http://schemas.microsoft.com/office/powerpoint/2010/main" val="15264336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Раиса Сизова\Desktop\Рим\101APPLE\IMG_12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452"/>
            <a:ext cx="5134161" cy="684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41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14:flythrough/>
      </p:transition>
    </mc:Choice>
    <mc:Fallback xmlns="">
      <p:transition spd="slow" advClick="0" advTm="3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Раиса Сизова\Desktop\Рим\101APPLE\IMG_11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15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14:flythrough/>
      </p:transition>
    </mc:Choice>
    <mc:Fallback xmlns="">
      <p:transition spd="slow" advClick="0" advTm="3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491" y="1934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/>
              <a:t>Посещение дирекции тюрьмы, а затем музея криминалистики</a:t>
            </a:r>
          </a:p>
        </p:txBody>
      </p:sp>
      <p:pic>
        <p:nvPicPr>
          <p:cNvPr id="19458" name="Picture 2" descr="C:\Users\Раиса Сизова\Desktop\Фотос\IMG_20181015_1603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04262"/>
            <a:ext cx="7236296" cy="542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64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14:flythrough/>
      </p:transition>
    </mc:Choice>
    <mc:Fallback xmlns="">
      <p:transition spd="slow" advClick="0" advTm="4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Раиса Сизова\Desktop\Фотос\IMG_20181015_1611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24"/>
            <a:ext cx="94488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85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14:flythrough/>
      </p:transition>
    </mc:Choice>
    <mc:Fallback xmlns="">
      <p:transition spd="slow" advClick="0" advTm="3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Раиса Сизова\Desktop\Рим\101APPLE\IMG_13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68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14:flythrough/>
      </p:transition>
    </mc:Choice>
    <mc:Fallback xmlns="">
      <p:transition spd="slow" advClick="0" advTm="3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Раиса Сизова\Desktop\Рим\101APPLE\IMG_14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88" y="-1"/>
            <a:ext cx="9170888" cy="687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38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14:flythrough/>
      </p:transition>
    </mc:Choice>
    <mc:Fallback xmlns="">
      <p:transition spd="slow" advClick="0" advTm="3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224" y="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Поездка удалась!</a:t>
            </a:r>
          </a:p>
        </p:txBody>
      </p:sp>
      <p:pic>
        <p:nvPicPr>
          <p:cNvPr id="23554" name="Picture 2" descr="C:\Users\Раиса Сизова\Desktop\Фотос\IMG_20181013_1045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34" y="707886"/>
            <a:ext cx="8241332" cy="61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34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000">
        <p14:flythrough/>
      </p:transition>
    </mc:Choice>
    <mc:Fallback xmlns="">
      <p:transition spd="slow" advTm="4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Раиса Сизова\Desktop\Фотос\IMG_20181011_1457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9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000">
        <p14:flythrough/>
      </p:transition>
    </mc:Choice>
    <mc:Fallback xmlns="">
      <p:transition spd="slow" advTm="4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Раиса Сизова\Desktop\Фотос\FB_IMG_15391756762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29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000">
        <p14:flythrough/>
      </p:transition>
    </mc:Choice>
    <mc:Fallback xmlns="">
      <p:transition spd="slow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6F2A5F-5BDF-4991-9D43-ACC8618CE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579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6632"/>
            <a:ext cx="8352928" cy="1296144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sz="2400" dirty="0"/>
              <a:t>10-11 октября 2018г. была проведена международная научно-практическая конференция, посвященная 130-летию А. С. Макаренко. Проходила конференция в институте «Тор </a:t>
            </a:r>
            <a:r>
              <a:rPr lang="ru-RU" sz="2400" dirty="0" err="1"/>
              <a:t>Вергата</a:t>
            </a:r>
            <a:r>
              <a:rPr lang="ru-RU" sz="2400" dirty="0"/>
              <a:t>» (Рим), в конференции участвовали и российские, и итальянские докладчики.</a:t>
            </a:r>
          </a:p>
        </p:txBody>
      </p:sp>
      <p:pic>
        <p:nvPicPr>
          <p:cNvPr id="3074" name="Picture 2" descr="C:\Users\Раиса Сизова\Desktop\Рим\101APPLE\IMG_10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280920" cy="508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37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14:flythrough/>
      </p:transition>
    </mc:Choice>
    <mc:Fallback xmlns="">
      <p:transition spd="slow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6632"/>
            <a:ext cx="8229600" cy="1224136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/>
              <a:t>Официально начал первое пленарное заседание </a:t>
            </a:r>
            <a:r>
              <a:rPr lang="ru-RU" b="1" dirty="0"/>
              <a:t>М. В. Богуславский</a:t>
            </a:r>
            <a:r>
              <a:rPr lang="ru-RU" dirty="0"/>
              <a:t> с темой «Социально-личностная педагогика Макаренко: сущность и перспективы».</a:t>
            </a:r>
          </a:p>
        </p:txBody>
      </p:sp>
      <p:pic>
        <p:nvPicPr>
          <p:cNvPr id="1026" name="Picture 2" descr="C:\Users\Alex\Desktop\Фотос\IMG_20181010_1239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020860" cy="526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9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14:flythrough/>
      </p:transition>
    </mc:Choice>
    <mc:Fallback xmlns="">
      <p:transition spd="slow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4624"/>
            <a:ext cx="8229600" cy="1224136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/>
              <a:t>Далее выступала президент Российской </a:t>
            </a:r>
            <a:r>
              <a:rPr lang="ru-RU" dirty="0" err="1"/>
              <a:t>Макаренковской</a:t>
            </a:r>
            <a:r>
              <a:rPr lang="ru-RU" dirty="0"/>
              <a:t> Ассоциации  </a:t>
            </a:r>
            <a:r>
              <a:rPr lang="ru-RU" b="1" dirty="0"/>
              <a:t>Т. Ф. Кораблева</a:t>
            </a:r>
            <a:r>
              <a:rPr lang="ru-RU" dirty="0"/>
              <a:t>.</a:t>
            </a:r>
          </a:p>
        </p:txBody>
      </p:sp>
      <p:pic>
        <p:nvPicPr>
          <p:cNvPr id="2050" name="Picture 2" descr="C:\Users\Alex\Desktop\Фотос\IMG_20181010_1432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18232"/>
            <a:ext cx="8424936" cy="546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69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14:flythrough/>
      </p:transition>
    </mc:Choice>
    <mc:Fallback xmlns="">
      <p:transition spd="slow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76" y="188640"/>
            <a:ext cx="8229600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100" b="1" dirty="0"/>
              <a:t>Михайлова Юлия </a:t>
            </a:r>
            <a:r>
              <a:rPr lang="ru-RU" sz="2700" dirty="0"/>
              <a:t>«Международное значение деятельности Макаренко как повод создания музея»</a:t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 descr="C:\Users\Alex\Desktop\Фотос\IMG_20181011_104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1477"/>
            <a:ext cx="7740352" cy="564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35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14:flythrough/>
      </p:transition>
    </mc:Choice>
    <mc:Fallback xmlns="">
      <p:transition spd="slow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301</Words>
  <Application>Microsoft Office PowerPoint</Application>
  <PresentationFormat>Экран (4:3)</PresentationFormat>
  <Paragraphs>36</Paragraphs>
  <Slides>48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1" baseType="lpstr">
      <vt:lpstr>Arial</vt:lpstr>
      <vt:lpstr>Calibri</vt:lpstr>
      <vt:lpstr>Тема Office</vt:lpstr>
      <vt:lpstr>Международная конференция   Италия, Рим  10-11 октября 2018 года</vt:lpstr>
      <vt:lpstr>Тема конференции</vt:lpstr>
      <vt:lpstr>Организаторы</vt:lpstr>
      <vt:lpstr>Открытие конференции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Михайлова Юлия «Международное значение деятельности Макаренко как повод создания музея» </vt:lpstr>
      <vt:lpstr>Дорохова Татьяна «Труд как средство гражданско-патриотического воспитания делинквентных подростков. Наследие Макаренко и современность» </vt:lpstr>
      <vt:lpstr>Скобелева Татьяна «О воспитании труженика и профессионала в педагогике Антона Семёновича Макаренко» </vt:lpstr>
      <vt:lpstr>Сизов Алексей «Наследие А.С. Макаренко глазами современного студента» </vt:lpstr>
      <vt:lpstr>Илюшина Наталья «Мажорный тон» трудовой деятельности советских детей на страницах «Учительской газеты» и в журнале «Воспитание школьников» </vt:lpstr>
      <vt:lpstr>Федосов Александр «Воспитательная система А.С. Макаренко в контексте информатизации образования» </vt:lpstr>
      <vt:lpstr>Вера Ряшина была очень надежным и профессиональным переводчиком с итальянского языка. Также она выступила с собственным докладом о Макаренко.</vt:lpstr>
      <vt:lpstr>Выступления итальянцев:</vt:lpstr>
      <vt:lpstr>Выступления итальянцев:</vt:lpstr>
      <vt:lpstr>Выступления итальянцев:</vt:lpstr>
      <vt:lpstr>Выступления итальянцев:</vt:lpstr>
      <vt:lpstr>Строганова Людмила завершила конференцию с темой «Заповеди семейного воспитания и современность» </vt:lpstr>
      <vt:lpstr>Вручение памятных сувениров:</vt:lpstr>
      <vt:lpstr>Вручение памятных сувениров:</vt:lpstr>
      <vt:lpstr>Вручение памятных сувениров:</vt:lpstr>
      <vt:lpstr>Был выбран новый президент РМА: Никола Сичилиани Де Кумис</vt:lpstr>
      <vt:lpstr>Презентация PowerPoint</vt:lpstr>
      <vt:lpstr>Презентация PowerPoint</vt:lpstr>
      <vt:lpstr>Презентация PowerPoint</vt:lpstr>
      <vt:lpstr>На следующий день президент Международной Макаренковской Ассоциации Никола Сичилиани пригласил всех на праздничный ужин.</vt:lpstr>
      <vt:lpstr>Презентация PowerPoint</vt:lpstr>
      <vt:lpstr>Презентация PowerPoint</vt:lpstr>
      <vt:lpstr>Культурная программа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Посещение Ватикана</vt:lpstr>
      <vt:lpstr>Презентация PowerPoint</vt:lpstr>
      <vt:lpstr>Презентация PowerPoint</vt:lpstr>
      <vt:lpstr>Презентация PowerPoint</vt:lpstr>
      <vt:lpstr>Презентация PowerPoint</vt:lpstr>
      <vt:lpstr>Посещение дирекции тюрьмы, а затем музея криминалистики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Посещение международной конференции в Италии 9-16 октября 2018 года</dc:title>
  <dc:creator>Раиса Сизова</dc:creator>
  <cp:lastModifiedBy>Татьяна</cp:lastModifiedBy>
  <cp:revision>76</cp:revision>
  <dcterms:created xsi:type="dcterms:W3CDTF">2018-10-20T13:28:52Z</dcterms:created>
  <dcterms:modified xsi:type="dcterms:W3CDTF">2018-10-25T19:02:23Z</dcterms:modified>
</cp:coreProperties>
</file>